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92" r:id="rId3"/>
    <p:sldId id="280" r:id="rId4"/>
    <p:sldId id="281" r:id="rId5"/>
    <p:sldId id="270" r:id="rId6"/>
    <p:sldId id="271" r:id="rId7"/>
    <p:sldId id="282" r:id="rId8"/>
    <p:sldId id="283" r:id="rId9"/>
    <p:sldId id="268" r:id="rId10"/>
    <p:sldId id="296" r:id="rId11"/>
    <p:sldId id="278" r:id="rId12"/>
    <p:sldId id="279" r:id="rId13"/>
    <p:sldId id="297" r:id="rId14"/>
    <p:sldId id="276" r:id="rId15"/>
    <p:sldId id="277" r:id="rId16"/>
    <p:sldId id="295" r:id="rId17"/>
    <p:sldId id="274" r:id="rId18"/>
    <p:sldId id="275" r:id="rId19"/>
    <p:sldId id="284" r:id="rId20"/>
    <p:sldId id="294" r:id="rId21"/>
    <p:sldId id="285" r:id="rId22"/>
    <p:sldId id="265" r:id="rId23"/>
    <p:sldId id="266" r:id="rId24"/>
    <p:sldId id="299" r:id="rId25"/>
    <p:sldId id="286" r:id="rId26"/>
    <p:sldId id="298" r:id="rId27"/>
    <p:sldId id="289" r:id="rId28"/>
  </p:sldIdLst>
  <p:sldSz cx="9144000" cy="6858000" type="screen4x3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4660"/>
  </p:normalViewPr>
  <p:slideViewPr>
    <p:cSldViewPr snapToObjects="1">
      <p:cViewPr varScale="1">
        <p:scale>
          <a:sx n="85" d="100"/>
          <a:sy n="85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1F861-F186-8C43-842F-4790262DF783}" type="datetimeFigureOut">
              <a:rPr lang="it-IT" smtClean="0"/>
              <a:pPr/>
              <a:t>01/10/2020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58863-E418-194B-B0FB-8E15D046EB0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48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8863-E418-194B-B0FB-8E15D046EB0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82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8863-E418-194B-B0FB-8E15D046EB0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109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8863-E418-194B-B0FB-8E15D046EB0F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98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CFD7-90C3-3E43-A958-525840F0A3B3}" type="datetimeFigureOut">
              <a:rPr lang="it-IT" smtClean="0"/>
              <a:pPr/>
              <a:t>01/10/2020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E928-D3C5-9141-8BB7-B1E286AD623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CFD7-90C3-3E43-A958-525840F0A3B3}" type="datetimeFigureOut">
              <a:rPr lang="it-IT" smtClean="0"/>
              <a:pPr/>
              <a:t>01/10/2020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E928-D3C5-9141-8BB7-B1E286AD623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CFD7-90C3-3E43-A958-525840F0A3B3}" type="datetimeFigureOut">
              <a:rPr lang="it-IT" smtClean="0"/>
              <a:pPr/>
              <a:t>01/10/2020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E928-D3C5-9141-8BB7-B1E286AD623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CFD7-90C3-3E43-A958-525840F0A3B3}" type="datetimeFigureOut">
              <a:rPr lang="it-IT" smtClean="0"/>
              <a:pPr/>
              <a:t>01/10/2020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E928-D3C5-9141-8BB7-B1E286AD623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CFD7-90C3-3E43-A958-525840F0A3B3}" type="datetimeFigureOut">
              <a:rPr lang="it-IT" smtClean="0"/>
              <a:pPr/>
              <a:t>01/10/2020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E928-D3C5-9141-8BB7-B1E286AD623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CFD7-90C3-3E43-A958-525840F0A3B3}" type="datetimeFigureOut">
              <a:rPr lang="it-IT" smtClean="0"/>
              <a:pPr/>
              <a:t>01/10/2020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E928-D3C5-9141-8BB7-B1E286AD623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CFD7-90C3-3E43-A958-525840F0A3B3}" type="datetimeFigureOut">
              <a:rPr lang="it-IT" smtClean="0"/>
              <a:pPr/>
              <a:t>01/10/2020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E928-D3C5-9141-8BB7-B1E286AD623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CFD7-90C3-3E43-A958-525840F0A3B3}" type="datetimeFigureOut">
              <a:rPr lang="it-IT" smtClean="0"/>
              <a:pPr/>
              <a:t>01/10/2020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E928-D3C5-9141-8BB7-B1E286AD623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CFD7-90C3-3E43-A958-525840F0A3B3}" type="datetimeFigureOut">
              <a:rPr lang="it-IT" smtClean="0"/>
              <a:pPr/>
              <a:t>01/10/2020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E928-D3C5-9141-8BB7-B1E286AD623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CFD7-90C3-3E43-A958-525840F0A3B3}" type="datetimeFigureOut">
              <a:rPr lang="it-IT" smtClean="0"/>
              <a:pPr/>
              <a:t>01/10/2020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E928-D3C5-9141-8BB7-B1E286AD623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CFD7-90C3-3E43-A958-525840F0A3B3}" type="datetimeFigureOut">
              <a:rPr lang="it-IT" smtClean="0"/>
              <a:pPr/>
              <a:t>01/10/2020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E928-D3C5-9141-8BB7-B1E286AD623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CFD7-90C3-3E43-A958-525840F0A3B3}" type="datetimeFigureOut">
              <a:rPr lang="it-IT" smtClean="0"/>
              <a:pPr/>
              <a:t>01/10/2020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1E928-D3C5-9141-8BB7-B1E286AD6231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7.jpe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36" y="10663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72667" cy="6858000"/>
          </a:xfrm>
          <a:prstGeom prst="rect">
            <a:avLst/>
          </a:prstGeom>
        </p:spPr>
      </p:pic>
      <p:pic>
        <p:nvPicPr>
          <p:cNvPr id="6" name="Immagine 5" descr="meditali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004" y="2060848"/>
            <a:ext cx="5559896" cy="125186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5D1FE77-D3B8-4948-994D-F157C0AD9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6733" y="5805264"/>
            <a:ext cx="2551826" cy="5457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24" y="0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06" y="-4554"/>
            <a:ext cx="2098034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270294" y="900009"/>
            <a:ext cx="42627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Kapselhåv/Polyphåv</a:t>
            </a:r>
          </a:p>
          <a:p>
            <a:pPr algn="ctr"/>
            <a:r>
              <a:rPr lang="it-IT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matbolus/polyper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746706" y="2216386"/>
            <a:ext cx="3276600" cy="55399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5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Monofilamentsnara med en diameter på </a:t>
            </a:r>
            <a:r>
              <a:rPr lang="sv-SE" sz="1500" b="1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0,86 </a:t>
            </a:r>
            <a:r>
              <a:rPr lang="sv-SE" sz="15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ger mer stabilitet</a:t>
            </a:r>
            <a:endParaRPr lang="it-IT" sz="15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314145" y="2196717"/>
            <a:ext cx="3276600" cy="55399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500" b="1" i="1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Exklusiv storlek </a:t>
            </a:r>
            <a:r>
              <a:rPr lang="sv-SE" sz="15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(50x80mm) med oval form</a:t>
            </a:r>
            <a:endParaRPr lang="it-IT" sz="15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pic>
        <p:nvPicPr>
          <p:cNvPr id="12" name="Immagine 11" descr="netis da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28600"/>
            <a:ext cx="1921565" cy="7366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746706" y="3403455"/>
            <a:ext cx="3276600" cy="7848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5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Monofilamentsnarans styvhet ger mer flexibilitet i nätet och säkerställer en</a:t>
            </a:r>
          </a:p>
          <a:p>
            <a:pPr algn="ctr"/>
            <a:r>
              <a:rPr lang="sv-SE" sz="15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bättre fångst</a:t>
            </a:r>
            <a:endParaRPr lang="it-IT" sz="1500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00312" y="3017661"/>
            <a:ext cx="3276600" cy="147732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5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Nätet monteras i snaran, sys sedan och klipps för hand. </a:t>
            </a:r>
          </a:p>
          <a:p>
            <a:pPr algn="ctr"/>
            <a:r>
              <a:rPr lang="sv-SE" sz="15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Det finns inget överflödigt nät = blod och avföring fastnar inte, vilket säkerställer det goda resultatet av hämtningsförfarandet.</a:t>
            </a:r>
            <a:endParaRPr lang="it-IT" sz="15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72555" y="5137047"/>
            <a:ext cx="38862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Bättre flexibilitet tack vare 10% mer nät</a:t>
            </a:r>
            <a:endParaRPr lang="it-IT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17" name="Rettangolo 1">
            <a:extLst>
              <a:ext uri="{FF2B5EF4-FFF2-40B4-BE49-F238E27FC236}">
                <a16:creationId xmlns:a16="http://schemas.microsoft.com/office/drawing/2014/main" id="{47A2AF19-2FE9-4B29-883F-3D0602C3270E}"/>
              </a:ext>
            </a:extLst>
          </p:cNvPr>
          <p:cNvSpPr/>
          <p:nvPr/>
        </p:nvSpPr>
        <p:spPr>
          <a:xfrm>
            <a:off x="2563983" y="5773325"/>
            <a:ext cx="3886200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Roterbar 1:1</a:t>
            </a:r>
          </a:p>
        </p:txBody>
      </p:sp>
    </p:spTree>
    <p:extLst>
      <p:ext uri="{BB962C8B-B14F-4D97-AF65-F5344CB8AC3E}">
        <p14:creationId xmlns:p14="http://schemas.microsoft.com/office/powerpoint/2010/main" val="203946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easytr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077"/>
            <a:ext cx="9144000" cy="6403123"/>
          </a:xfrm>
          <a:prstGeom prst="rect">
            <a:avLst/>
          </a:prstGeom>
        </p:spPr>
      </p:pic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515" y="0"/>
            <a:ext cx="2288764" cy="69342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94" y="0"/>
            <a:ext cx="2098034" cy="6934200"/>
          </a:xfrm>
          <a:prstGeom prst="rect">
            <a:avLst/>
          </a:prstGeom>
        </p:spPr>
      </p:pic>
      <p:pic>
        <p:nvPicPr>
          <p:cNvPr id="6" name="Immagine 5" descr="easytrap da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533400"/>
            <a:ext cx="3090672" cy="909828"/>
          </a:xfrm>
          <a:prstGeom prst="rect">
            <a:avLst/>
          </a:prstGeom>
        </p:spPr>
      </p:pic>
      <p:pic>
        <p:nvPicPr>
          <p:cNvPr id="8" name="Immagine 7" descr="meditali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79" y="6093296"/>
            <a:ext cx="3003103" cy="6761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B641F0-4121-432A-869A-0DADB56A438A}"/>
              </a:ext>
            </a:extLst>
          </p:cNvPr>
          <p:cNvSpPr txBox="1"/>
          <p:nvPr/>
        </p:nvSpPr>
        <p:spPr>
          <a:xfrm>
            <a:off x="113787" y="462688"/>
            <a:ext cx="3579368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2.22 Fällor för preparat och polyper</a:t>
            </a:r>
            <a:endParaRPr lang="it-IT" dirty="0">
              <a:solidFill>
                <a:srgbClr val="7F7F7F"/>
              </a:solidFill>
              <a:cs typeface="Estrangelo Edessa" panose="03080600000000000000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416" y="-21405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54"/>
            <a:ext cx="2098034" cy="6858000"/>
          </a:xfrm>
          <a:prstGeom prst="rect">
            <a:avLst/>
          </a:prstGeom>
        </p:spPr>
      </p:pic>
      <p:pic>
        <p:nvPicPr>
          <p:cNvPr id="6" name="Immagine 5" descr="easytrap da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33400"/>
            <a:ext cx="2329652" cy="6858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35481" y="1295400"/>
            <a:ext cx="3321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Polypfälla colon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724123" y="2435097"/>
            <a:ext cx="3505200" cy="107721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Enheten är försedd med ett exklusivt andra lock för transport till laboratoriet med etikett för identifiering av patienten och/eller fil-ID</a:t>
            </a:r>
            <a:endParaRPr lang="it-IT" sz="11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24123" y="3936418"/>
            <a:ext cx="3505200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Genomskinlig för att kunna se proverna</a:t>
            </a:r>
          </a:p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Har 4 kamrar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765026" y="4945297"/>
            <a:ext cx="3505200" cy="33855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Mjuk rotation på behållarna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768" y="-12325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8034" cy="6858000"/>
          </a:xfrm>
          <a:prstGeom prst="rect">
            <a:avLst/>
          </a:prstGeom>
        </p:spPr>
      </p:pic>
      <p:pic>
        <p:nvPicPr>
          <p:cNvPr id="8" name="Immagine 7" descr="medital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79" y="6093296"/>
            <a:ext cx="3003103" cy="6761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C8262F-E64E-4763-9875-1DE44148D969}"/>
              </a:ext>
            </a:extLst>
          </p:cNvPr>
          <p:cNvSpPr txBox="1"/>
          <p:nvPr/>
        </p:nvSpPr>
        <p:spPr>
          <a:xfrm>
            <a:off x="113787" y="462688"/>
            <a:ext cx="32766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2.23 Guide wire ERCP rak tipp</a:t>
            </a:r>
            <a:endParaRPr lang="it-IT" dirty="0">
              <a:solidFill>
                <a:srgbClr val="7F7F7F"/>
              </a:solidFill>
              <a:cs typeface="Estrangelo Edessa" panose="03080600000000000000" pitchFamily="66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6B2154D-9A51-45DE-8BC7-06CB01752ECB}"/>
              </a:ext>
            </a:extLst>
          </p:cNvPr>
          <p:cNvPicPr/>
          <p:nvPr/>
        </p:nvPicPr>
        <p:blipFill rotWithShape="1">
          <a:blip r:embed="rId5"/>
          <a:srcRect l="25132" t="49677" r="60318" b="40917"/>
          <a:stretch/>
        </p:blipFill>
        <p:spPr bwMode="auto">
          <a:xfrm>
            <a:off x="6336387" y="431403"/>
            <a:ext cx="1800734" cy="801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asellaDiTesto 6">
            <a:extLst>
              <a:ext uri="{FF2B5EF4-FFF2-40B4-BE49-F238E27FC236}">
                <a16:creationId xmlns:a16="http://schemas.microsoft.com/office/drawing/2014/main" id="{86F44B93-CBC5-4596-9D6A-5104BA5AF11E}"/>
              </a:ext>
            </a:extLst>
          </p:cNvPr>
          <p:cNvSpPr txBox="1"/>
          <p:nvPr/>
        </p:nvSpPr>
        <p:spPr>
          <a:xfrm>
            <a:off x="3393219" y="1295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Guide wires</a:t>
            </a:r>
          </a:p>
        </p:txBody>
      </p:sp>
      <p:sp>
        <p:nvSpPr>
          <p:cNvPr id="13" name="CasellaDiTesto 7">
            <a:extLst>
              <a:ext uri="{FF2B5EF4-FFF2-40B4-BE49-F238E27FC236}">
                <a16:creationId xmlns:a16="http://schemas.microsoft.com/office/drawing/2014/main" id="{BAC19536-977B-4312-8991-D1B13F8CB249}"/>
              </a:ext>
            </a:extLst>
          </p:cNvPr>
          <p:cNvSpPr txBox="1"/>
          <p:nvPr/>
        </p:nvSpPr>
        <p:spPr>
          <a:xfrm>
            <a:off x="2843808" y="4074022"/>
            <a:ext cx="3505200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För att förenkla införandet av instrument vid gall-/pankreasprocedurer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14" name="CasellaDiTesto 8">
            <a:extLst>
              <a:ext uri="{FF2B5EF4-FFF2-40B4-BE49-F238E27FC236}">
                <a16:creationId xmlns:a16="http://schemas.microsoft.com/office/drawing/2014/main" id="{BD4136F8-9A64-4DAC-BA7A-8AD19F234CDC}"/>
              </a:ext>
            </a:extLst>
          </p:cNvPr>
          <p:cNvSpPr txBox="1"/>
          <p:nvPr/>
        </p:nvSpPr>
        <p:spPr>
          <a:xfrm>
            <a:off x="2831187" y="5059394"/>
            <a:ext cx="3505200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Nitinol</a:t>
            </a:r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 wire med </a:t>
            </a:r>
            <a:r>
              <a:rPr lang="sv-SE" sz="1600" dirty="0" err="1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hydrofilisk</a:t>
            </a:r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 spets i tungsten eller </a:t>
            </a:r>
            <a:r>
              <a:rPr lang="sv-SE" sz="1600" dirty="0" err="1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platinum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15" name="CasellaDiTesto 8">
            <a:extLst>
              <a:ext uri="{FF2B5EF4-FFF2-40B4-BE49-F238E27FC236}">
                <a16:creationId xmlns:a16="http://schemas.microsoft.com/office/drawing/2014/main" id="{A5DC6E68-D42A-460F-A67B-4EB87147EA32}"/>
              </a:ext>
            </a:extLst>
          </p:cNvPr>
          <p:cNvSpPr txBox="1"/>
          <p:nvPr/>
        </p:nvSpPr>
        <p:spPr>
          <a:xfrm>
            <a:off x="2831187" y="5798544"/>
            <a:ext cx="3505200" cy="33855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Kontrastfärgad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pic>
        <p:nvPicPr>
          <p:cNvPr id="17" name="Picture 2" descr=" - 61,2 KB">
            <a:extLst>
              <a:ext uri="{FF2B5EF4-FFF2-40B4-BE49-F238E27FC236}">
                <a16:creationId xmlns:a16="http://schemas.microsoft.com/office/drawing/2014/main" id="{2B97382C-2903-4BA7-9A78-84735657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06" y="208343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 - 22,6 KB">
            <a:extLst>
              <a:ext uri="{FF2B5EF4-FFF2-40B4-BE49-F238E27FC236}">
                <a16:creationId xmlns:a16="http://schemas.microsoft.com/office/drawing/2014/main" id="{FF37C8C6-4554-45A6-882F-406606880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23306" y="1535746"/>
            <a:ext cx="17145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7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minim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47" y="1484784"/>
            <a:ext cx="7299920" cy="5111799"/>
          </a:xfrm>
          <a:prstGeom prst="rect">
            <a:avLst/>
          </a:prstGeom>
        </p:spPr>
      </p:pic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36" y="0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79" y="3308"/>
            <a:ext cx="2098034" cy="6858000"/>
          </a:xfrm>
          <a:prstGeom prst="rect">
            <a:avLst/>
          </a:prstGeom>
        </p:spPr>
      </p:pic>
      <p:pic>
        <p:nvPicPr>
          <p:cNvPr id="6" name="Immagine 5" descr="minimize da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533400"/>
            <a:ext cx="3105177" cy="1092708"/>
          </a:xfrm>
          <a:prstGeom prst="rect">
            <a:avLst/>
          </a:prstGeom>
        </p:spPr>
      </p:pic>
      <p:pic>
        <p:nvPicPr>
          <p:cNvPr id="8" name="Immagine 7" descr="meditali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79" y="6093296"/>
            <a:ext cx="3003103" cy="6761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DD997A3-CC0C-473A-AD29-6819C566A277}"/>
              </a:ext>
            </a:extLst>
          </p:cNvPr>
          <p:cNvSpPr txBox="1"/>
          <p:nvPr/>
        </p:nvSpPr>
        <p:spPr>
          <a:xfrm>
            <a:off x="113787" y="462688"/>
            <a:ext cx="32766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2.28 Ballonger extraktion ERCP</a:t>
            </a:r>
            <a:endParaRPr lang="it-IT" dirty="0">
              <a:solidFill>
                <a:srgbClr val="7F7F7F"/>
              </a:solidFill>
              <a:cs typeface="Estrangelo Edessa" panose="03080600000000000000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236" y="0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4"/>
            <a:ext cx="2098034" cy="6858000"/>
          </a:xfrm>
          <a:prstGeom prst="rect">
            <a:avLst/>
          </a:prstGeom>
        </p:spPr>
      </p:pic>
      <p:pic>
        <p:nvPicPr>
          <p:cNvPr id="6" name="Immagine 5" descr="minimize da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084" y="457200"/>
            <a:ext cx="2165395" cy="762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230566" y="1219200"/>
            <a:ext cx="49263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Extraktionsballong ERCP</a:t>
            </a:r>
          </a:p>
          <a:p>
            <a:pPr algn="ctr"/>
            <a:r>
              <a:rPr lang="it-IT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galla/pankreas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95600" y="2627531"/>
            <a:ext cx="3505200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Ballongens exklusiva form minimerar friktionen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39008" y="3608453"/>
            <a:ext cx="3505200" cy="107721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Ballong av förstärkt </a:t>
            </a:r>
            <a:r>
              <a:rPr lang="sv-SE" sz="1600" dirty="0" err="1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polyetylen</a:t>
            </a:r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 säkerställer hög prestanda, undviker risken för brott eller deformering av katetern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06390" y="5085184"/>
            <a:ext cx="3505200" cy="33855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Röntgenmarkörer längs katetern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58" y="13585"/>
            <a:ext cx="2288764" cy="6858000"/>
          </a:xfrm>
          <a:prstGeom prst="rect">
            <a:avLst/>
          </a:prstGeom>
        </p:spPr>
      </p:pic>
      <p:pic>
        <p:nvPicPr>
          <p:cNvPr id="14" name="Immagine 13" descr="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34" y="-4476"/>
            <a:ext cx="2098034" cy="6858000"/>
          </a:xfrm>
          <a:prstGeom prst="rect">
            <a:avLst/>
          </a:prstGeom>
        </p:spPr>
      </p:pic>
      <p:pic>
        <p:nvPicPr>
          <p:cNvPr id="6" name="Immagine 5" descr="medital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79" y="6093296"/>
            <a:ext cx="3003103" cy="676179"/>
          </a:xfrm>
          <a:prstGeom prst="rect">
            <a:avLst/>
          </a:prstGeom>
        </p:spPr>
      </p:pic>
      <p:pic>
        <p:nvPicPr>
          <p:cNvPr id="2" name="Picture 2" descr="ITAFLEX | Facebook">
            <a:extLst>
              <a:ext uri="{FF2B5EF4-FFF2-40B4-BE49-F238E27FC236}">
                <a16:creationId xmlns:a16="http://schemas.microsoft.com/office/drawing/2014/main" id="{C595676D-42DB-4B99-88E0-339E36F97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9"/>
          <a:stretch/>
        </p:blipFill>
        <p:spPr bwMode="auto">
          <a:xfrm>
            <a:off x="5983207" y="171030"/>
            <a:ext cx="2400300" cy="9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B04EFC7E-876E-4FCB-B6FA-94F9D4EA129E}"/>
              </a:ext>
            </a:extLst>
          </p:cNvPr>
          <p:cNvGrpSpPr/>
          <p:nvPr/>
        </p:nvGrpSpPr>
        <p:grpSpPr>
          <a:xfrm>
            <a:off x="2389064" y="3469723"/>
            <a:ext cx="4226446" cy="2524125"/>
            <a:chOff x="2285972" y="2972337"/>
            <a:chExt cx="4226446" cy="2524125"/>
          </a:xfrm>
        </p:grpSpPr>
        <p:pic>
          <p:nvPicPr>
            <p:cNvPr id="3074" name="Picture 2" descr=" - 49,7 KB">
              <a:extLst>
                <a:ext uri="{FF2B5EF4-FFF2-40B4-BE49-F238E27FC236}">
                  <a16:creationId xmlns:a16="http://schemas.microsoft.com/office/drawing/2014/main" id="{75FC59F7-C936-450D-8232-A45C65D7F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72" y="2972337"/>
              <a:ext cx="1714500" cy="252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 - 55,8 KB">
              <a:extLst>
                <a:ext uri="{FF2B5EF4-FFF2-40B4-BE49-F238E27FC236}">
                  <a16:creationId xmlns:a16="http://schemas.microsoft.com/office/drawing/2014/main" id="{ADBB8252-BFC3-4A17-8B45-B0063A1E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471" y="2984514"/>
              <a:ext cx="2511947" cy="2511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sellaDiTesto 6">
            <a:extLst>
              <a:ext uri="{FF2B5EF4-FFF2-40B4-BE49-F238E27FC236}">
                <a16:creationId xmlns:a16="http://schemas.microsoft.com/office/drawing/2014/main" id="{6CA372CF-633C-43FD-A358-162B568B1961}"/>
              </a:ext>
            </a:extLst>
          </p:cNvPr>
          <p:cNvSpPr txBox="1"/>
          <p:nvPr/>
        </p:nvSpPr>
        <p:spPr>
          <a:xfrm>
            <a:off x="657094" y="1139898"/>
            <a:ext cx="7155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Fångare främmande kropp/polyper</a:t>
            </a:r>
          </a:p>
        </p:txBody>
      </p:sp>
      <p:sp>
        <p:nvSpPr>
          <p:cNvPr id="18" name="CasellaDiTesto 8">
            <a:extLst>
              <a:ext uri="{FF2B5EF4-FFF2-40B4-BE49-F238E27FC236}">
                <a16:creationId xmlns:a16="http://schemas.microsoft.com/office/drawing/2014/main" id="{16088A13-B87E-4516-8C0B-C631C92BA704}"/>
              </a:ext>
            </a:extLst>
          </p:cNvPr>
          <p:cNvSpPr txBox="1"/>
          <p:nvPr/>
        </p:nvSpPr>
        <p:spPr>
          <a:xfrm>
            <a:off x="113787" y="462688"/>
            <a:ext cx="32766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2.32 Korgar </a:t>
            </a:r>
            <a:r>
              <a:rPr lang="sv-SE" dirty="0" err="1">
                <a:solidFill>
                  <a:srgbClr val="7F7F7F"/>
                </a:solidFill>
                <a:cs typeface="Estrangelo Edessa" panose="03080600000000000000" pitchFamily="66" charset="0"/>
              </a:rPr>
              <a:t>gastro</a:t>
            </a:r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 engångs</a:t>
            </a:r>
            <a:endParaRPr lang="it-IT" dirty="0">
              <a:solidFill>
                <a:srgbClr val="7F7F7F"/>
              </a:solidFill>
              <a:cs typeface="Estrangelo Edessa" panose="03080600000000000000" pitchFamily="66" charset="0"/>
            </a:endParaRPr>
          </a:p>
        </p:txBody>
      </p:sp>
      <p:sp>
        <p:nvSpPr>
          <p:cNvPr id="4" name="CasellaDiTesto 8">
            <a:extLst>
              <a:ext uri="{FF2B5EF4-FFF2-40B4-BE49-F238E27FC236}">
                <a16:creationId xmlns:a16="http://schemas.microsoft.com/office/drawing/2014/main" id="{0DE75906-D8D5-4C21-A261-D14151F0FEB2}"/>
              </a:ext>
            </a:extLst>
          </p:cNvPr>
          <p:cNvSpPr txBox="1"/>
          <p:nvPr/>
        </p:nvSpPr>
        <p:spPr>
          <a:xfrm>
            <a:off x="2828163" y="1867675"/>
            <a:ext cx="32766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Rostfritt stål, </a:t>
            </a:r>
            <a:r>
              <a:rPr lang="sv-SE" dirty="0" err="1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atraumatisk</a:t>
            </a:r>
            <a:r>
              <a:rPr lang="sv-SE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 topp</a:t>
            </a:r>
            <a:endParaRPr lang="it-IT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5" name="CasellaDiTesto 9">
            <a:extLst>
              <a:ext uri="{FF2B5EF4-FFF2-40B4-BE49-F238E27FC236}">
                <a16:creationId xmlns:a16="http://schemas.microsoft.com/office/drawing/2014/main" id="{59C10733-28CD-4790-8B42-5C83CB67EF87}"/>
              </a:ext>
            </a:extLst>
          </p:cNvPr>
          <p:cNvSpPr txBox="1"/>
          <p:nvPr/>
        </p:nvSpPr>
        <p:spPr>
          <a:xfrm>
            <a:off x="2817421" y="2859744"/>
            <a:ext cx="32766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i="1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Finns i flera varianter</a:t>
            </a:r>
            <a:endParaRPr lang="it-IT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8" name="Rettangolo 1">
            <a:extLst>
              <a:ext uri="{FF2B5EF4-FFF2-40B4-BE49-F238E27FC236}">
                <a16:creationId xmlns:a16="http://schemas.microsoft.com/office/drawing/2014/main" id="{E7B681DA-D2D2-4F25-8CE3-725CB4C6E42D}"/>
              </a:ext>
            </a:extLst>
          </p:cNvPr>
          <p:cNvSpPr/>
          <p:nvPr/>
        </p:nvSpPr>
        <p:spPr>
          <a:xfrm>
            <a:off x="2534433" y="2348880"/>
            <a:ext cx="3886200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Roterbar 360 grader</a:t>
            </a:r>
          </a:p>
        </p:txBody>
      </p:sp>
    </p:spTree>
    <p:extLst>
      <p:ext uri="{BB962C8B-B14F-4D97-AF65-F5344CB8AC3E}">
        <p14:creationId xmlns:p14="http://schemas.microsoft.com/office/powerpoint/2010/main" val="1059182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nji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22" y="1556004"/>
            <a:ext cx="6336432" cy="4437112"/>
          </a:xfrm>
          <a:prstGeom prst="rect">
            <a:avLst/>
          </a:prstGeom>
        </p:spPr>
      </p:pic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36" y="-11242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79" y="0"/>
            <a:ext cx="2098034" cy="6858000"/>
          </a:xfrm>
          <a:prstGeom prst="rect">
            <a:avLst/>
          </a:prstGeom>
        </p:spPr>
      </p:pic>
      <p:pic>
        <p:nvPicPr>
          <p:cNvPr id="6" name="Immagine 5" descr="injision da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81000"/>
            <a:ext cx="3012994" cy="1080000"/>
          </a:xfrm>
          <a:prstGeom prst="rect">
            <a:avLst/>
          </a:prstGeom>
        </p:spPr>
      </p:pic>
      <p:pic>
        <p:nvPicPr>
          <p:cNvPr id="8" name="Immagine 7" descr="meditali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79" y="6093296"/>
            <a:ext cx="3003103" cy="6761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B5A156-E2CD-408D-9679-6F97BC82714A}"/>
              </a:ext>
            </a:extLst>
          </p:cNvPr>
          <p:cNvSpPr txBox="1"/>
          <p:nvPr/>
        </p:nvSpPr>
        <p:spPr>
          <a:xfrm>
            <a:off x="113787" y="462688"/>
            <a:ext cx="3276600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2.42 Nålar Injektions colon</a:t>
            </a:r>
          </a:p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2.43 Nålar Injektions </a:t>
            </a:r>
            <a:r>
              <a:rPr lang="sv-SE" dirty="0" err="1">
                <a:solidFill>
                  <a:srgbClr val="7F7F7F"/>
                </a:solidFill>
                <a:cs typeface="Estrangelo Edessa" panose="03080600000000000000" pitchFamily="66" charset="0"/>
              </a:rPr>
              <a:t>gastro</a:t>
            </a:r>
            <a:endParaRPr lang="it-IT" dirty="0">
              <a:solidFill>
                <a:srgbClr val="7F7F7F"/>
              </a:solidFill>
              <a:cs typeface="Estrangelo Edessa" panose="03080600000000000000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229" y="4554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" y="4554"/>
            <a:ext cx="2098034" cy="6858000"/>
          </a:xfrm>
          <a:prstGeom prst="rect">
            <a:avLst/>
          </a:prstGeom>
        </p:spPr>
      </p:pic>
      <p:pic>
        <p:nvPicPr>
          <p:cNvPr id="6" name="Immagine 5" descr="injision da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685800"/>
            <a:ext cx="2427703" cy="8702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296533" y="1556004"/>
            <a:ext cx="4976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Injektionsnål gastro/colo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392747" y="2673164"/>
            <a:ext cx="4724400" cy="107721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I den distala delen av katetern tillverkad av PTFE finns en fjäder som undviker att katetern spänns. </a:t>
            </a:r>
          </a:p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Detta säkerställer att hela nålen kommer ut i sin fulla längd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392747" y="4386590"/>
            <a:ext cx="4724400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cs typeface="Estrangelo Edessa" panose="03080600000000000000" pitchFamily="66" charset="0"/>
              </a:rPr>
              <a:t>Ergonomiskt plasthandtag </a:t>
            </a:r>
            <a:r>
              <a:rPr lang="sv-SE" sz="1600">
                <a:solidFill>
                  <a:srgbClr val="7F7F7F"/>
                </a:solidFill>
                <a:cs typeface="Estrangelo Edessa" panose="03080600000000000000" pitchFamily="66" charset="0"/>
              </a:rPr>
              <a:t>med posi</a:t>
            </a:r>
            <a:r>
              <a:rPr lang="sv-SE" sz="1600" dirty="0">
                <a:solidFill>
                  <a:srgbClr val="7F7F7F"/>
                </a:solidFill>
                <a:cs typeface="Estrangelo Edessa" panose="03080600000000000000" pitchFamily="66" charset="0"/>
              </a:rPr>
              <a:t>-stop-funktion</a:t>
            </a:r>
          </a:p>
          <a:p>
            <a:pPr algn="ctr"/>
            <a:r>
              <a:rPr lang="sv-SE" sz="1600" dirty="0">
                <a:solidFill>
                  <a:srgbClr val="7F7F7F"/>
                </a:solidFill>
                <a:cs typeface="Estrangelo Edessa" panose="03080600000000000000" pitchFamily="66" charset="0"/>
              </a:rPr>
              <a:t>Inre och yttre hölje i PTFE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236" y="0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79" y="0"/>
            <a:ext cx="2098034" cy="6858000"/>
          </a:xfrm>
          <a:prstGeom prst="rect">
            <a:avLst/>
          </a:prstGeom>
        </p:spPr>
      </p:pic>
      <p:pic>
        <p:nvPicPr>
          <p:cNvPr id="8" name="Immagine 7" descr="medital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79" y="6093296"/>
            <a:ext cx="3003103" cy="676179"/>
          </a:xfrm>
          <a:prstGeom prst="rect">
            <a:avLst/>
          </a:prstGeom>
        </p:spPr>
      </p:pic>
      <p:pic>
        <p:nvPicPr>
          <p:cNvPr id="2050" name="Picture 2" descr="ITAFLEX | Facebook">
            <a:extLst>
              <a:ext uri="{FF2B5EF4-FFF2-40B4-BE49-F238E27FC236}">
                <a16:creationId xmlns:a16="http://schemas.microsoft.com/office/drawing/2014/main" id="{BA474E06-C3E9-4A28-ADD8-85C787D80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6"/>
          <a:stretch/>
        </p:blipFill>
        <p:spPr bwMode="auto">
          <a:xfrm>
            <a:off x="5772150" y="198359"/>
            <a:ext cx="2400300" cy="9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DCAB6637-C2D4-4A20-9B49-2784E206E44D}"/>
              </a:ext>
            </a:extLst>
          </p:cNvPr>
          <p:cNvGrpSpPr>
            <a:grpSpLocks noChangeAspect="1"/>
          </p:cNvGrpSpPr>
          <p:nvPr/>
        </p:nvGrpSpPr>
        <p:grpSpPr>
          <a:xfrm>
            <a:off x="2147986" y="3573738"/>
            <a:ext cx="4590000" cy="2160000"/>
            <a:chOff x="1742980" y="2136279"/>
            <a:chExt cx="5494064" cy="2585442"/>
          </a:xfrm>
        </p:grpSpPr>
        <p:pic>
          <p:nvPicPr>
            <p:cNvPr id="2052" name="Picture 4" descr=" - 55,6 KB">
              <a:extLst>
                <a:ext uri="{FF2B5EF4-FFF2-40B4-BE49-F238E27FC236}">
                  <a16:creationId xmlns:a16="http://schemas.microsoft.com/office/drawing/2014/main" id="{F08A5CB1-8317-436C-A899-6964A0E7B8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980" y="2136279"/>
              <a:ext cx="2585442" cy="2585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 - 20,7 KB">
              <a:extLst>
                <a:ext uri="{FF2B5EF4-FFF2-40B4-BE49-F238E27FC236}">
                  <a16:creationId xmlns:a16="http://schemas.microsoft.com/office/drawing/2014/main" id="{6C9ACEED-4099-4DA1-9DB5-B86DB3707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421" y="2136279"/>
              <a:ext cx="2908623" cy="2585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asellaDiTesto 8">
            <a:extLst>
              <a:ext uri="{FF2B5EF4-FFF2-40B4-BE49-F238E27FC236}">
                <a16:creationId xmlns:a16="http://schemas.microsoft.com/office/drawing/2014/main" id="{EEF7F24F-D738-4CD4-9763-A4238E2D3B92}"/>
              </a:ext>
            </a:extLst>
          </p:cNvPr>
          <p:cNvSpPr txBox="1"/>
          <p:nvPr/>
        </p:nvSpPr>
        <p:spPr>
          <a:xfrm>
            <a:off x="113787" y="462688"/>
            <a:ext cx="4516218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2.48 Biopsitänger engångs, colon och </a:t>
            </a:r>
            <a:r>
              <a:rPr lang="sv-SE" dirty="0" err="1">
                <a:solidFill>
                  <a:srgbClr val="7F7F7F"/>
                </a:solidFill>
                <a:cs typeface="Estrangelo Edessa" panose="03080600000000000000" pitchFamily="66" charset="0"/>
              </a:rPr>
              <a:t>gastro</a:t>
            </a:r>
            <a:endParaRPr lang="it-IT" dirty="0">
              <a:solidFill>
                <a:srgbClr val="7F7F7F"/>
              </a:solidFill>
              <a:cs typeface="Estrangelo Edessa" panose="03080600000000000000" pitchFamily="66" charset="0"/>
            </a:endParaRPr>
          </a:p>
        </p:txBody>
      </p:sp>
      <p:sp>
        <p:nvSpPr>
          <p:cNvPr id="3" name="CasellaDiTesto 6">
            <a:extLst>
              <a:ext uri="{FF2B5EF4-FFF2-40B4-BE49-F238E27FC236}">
                <a16:creationId xmlns:a16="http://schemas.microsoft.com/office/drawing/2014/main" id="{37AB1A72-C825-493C-9E88-4ECB181A3501}"/>
              </a:ext>
            </a:extLst>
          </p:cNvPr>
          <p:cNvSpPr txBox="1"/>
          <p:nvPr/>
        </p:nvSpPr>
        <p:spPr>
          <a:xfrm>
            <a:off x="3268308" y="1388591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Biopsitång</a:t>
            </a:r>
          </a:p>
        </p:txBody>
      </p:sp>
      <p:sp>
        <p:nvSpPr>
          <p:cNvPr id="6" name="CasellaDiTesto 7">
            <a:extLst>
              <a:ext uri="{FF2B5EF4-FFF2-40B4-BE49-F238E27FC236}">
                <a16:creationId xmlns:a16="http://schemas.microsoft.com/office/drawing/2014/main" id="{FB06B23A-1962-4F0C-AA9E-5ECD64F63C67}"/>
              </a:ext>
            </a:extLst>
          </p:cNvPr>
          <p:cNvSpPr txBox="1"/>
          <p:nvPr/>
        </p:nvSpPr>
        <p:spPr>
          <a:xfrm>
            <a:off x="2525895" y="2063604"/>
            <a:ext cx="38862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7F7F7F"/>
                </a:solidFill>
                <a:cs typeface="Estrangelo Edessa" panose="03080600000000000000" pitchFamily="66" charset="0"/>
              </a:rPr>
              <a:t>Med och utan nål</a:t>
            </a:r>
          </a:p>
        </p:txBody>
      </p:sp>
      <p:sp>
        <p:nvSpPr>
          <p:cNvPr id="7" name="Rettangolo 1">
            <a:extLst>
              <a:ext uri="{FF2B5EF4-FFF2-40B4-BE49-F238E27FC236}">
                <a16:creationId xmlns:a16="http://schemas.microsoft.com/office/drawing/2014/main" id="{EDDBE69D-F760-4AA6-8E54-76300A696CB8}"/>
              </a:ext>
            </a:extLst>
          </p:cNvPr>
          <p:cNvSpPr/>
          <p:nvPr/>
        </p:nvSpPr>
        <p:spPr>
          <a:xfrm>
            <a:off x="2517620" y="2677316"/>
            <a:ext cx="3886200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3-ringshandtag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36" y="10663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72667" cy="6858000"/>
          </a:xfrm>
          <a:prstGeom prst="rect">
            <a:avLst/>
          </a:prstGeom>
        </p:spPr>
      </p:pic>
      <p:pic>
        <p:nvPicPr>
          <p:cNvPr id="6" name="Immagine 5" descr="meditali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052" y="1211305"/>
            <a:ext cx="5559896" cy="125186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57F81A3-5CD4-487C-90BC-54B98685B09A}"/>
              </a:ext>
            </a:extLst>
          </p:cNvPr>
          <p:cNvSpPr txBox="1"/>
          <p:nvPr/>
        </p:nvSpPr>
        <p:spPr>
          <a:xfrm>
            <a:off x="1957668" y="2708920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Meditalia producerar engångsinstrument till flexibel endoskopi och har varianter av de vanligaste produkterna som används. </a:t>
            </a:r>
          </a:p>
          <a:p>
            <a:r>
              <a:rPr lang="sv-SE" dirty="0"/>
              <a:t>Detta inkluderar biopsitänger, griptänger, snaror, injektionsnålar, polypnät, clips som kan re- positioneras, guidewires, bitblock, rengöringsborstar med mera.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76420C-22A6-4235-8008-CE88EB5D9CC2}"/>
              </a:ext>
            </a:extLst>
          </p:cNvPr>
          <p:cNvPicPr/>
          <p:nvPr/>
        </p:nvPicPr>
        <p:blipFill rotWithShape="1">
          <a:blip r:embed="rId6"/>
          <a:srcRect l="34226" t="42034" r="31547" b="6232"/>
          <a:stretch/>
        </p:blipFill>
        <p:spPr bwMode="auto">
          <a:xfrm>
            <a:off x="3203848" y="4817594"/>
            <a:ext cx="2172667" cy="1851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1981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t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38" y="1020180"/>
            <a:ext cx="7244680" cy="5073116"/>
          </a:xfrm>
          <a:prstGeom prst="rect">
            <a:avLst/>
          </a:prstGeom>
        </p:spPr>
      </p:pic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36" y="0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79" y="0"/>
            <a:ext cx="2098034" cy="6858000"/>
          </a:xfrm>
          <a:prstGeom prst="rect">
            <a:avLst/>
          </a:prstGeom>
        </p:spPr>
      </p:pic>
      <p:pic>
        <p:nvPicPr>
          <p:cNvPr id="6" name="Immagine 5" descr="itake da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04800"/>
            <a:ext cx="2501873" cy="1210056"/>
          </a:xfrm>
          <a:prstGeom prst="rect">
            <a:avLst/>
          </a:prstGeom>
        </p:spPr>
      </p:pic>
      <p:pic>
        <p:nvPicPr>
          <p:cNvPr id="8" name="Immagine 7" descr="meditali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79" y="6093296"/>
            <a:ext cx="3003103" cy="6761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7BB48B-1C37-4648-B405-F1E18216B5C2}"/>
              </a:ext>
            </a:extLst>
          </p:cNvPr>
          <p:cNvSpPr txBox="1"/>
          <p:nvPr/>
        </p:nvSpPr>
        <p:spPr>
          <a:xfrm>
            <a:off x="113787" y="476672"/>
            <a:ext cx="32766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2.51 Biopsitänger övriga</a:t>
            </a:r>
            <a:endParaRPr lang="it-IT" dirty="0">
              <a:solidFill>
                <a:srgbClr val="7F7F7F"/>
              </a:solidFill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61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811" y="0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292" y="4554"/>
            <a:ext cx="2098034" cy="6858000"/>
          </a:xfrm>
          <a:prstGeom prst="rect">
            <a:avLst/>
          </a:prstGeom>
        </p:spPr>
      </p:pic>
      <p:pic>
        <p:nvPicPr>
          <p:cNvPr id="6" name="Immagine 5" descr="itake da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742" y="703421"/>
            <a:ext cx="1890584" cy="9144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160605" y="1759803"/>
            <a:ext cx="263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Biopsitänger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36934" y="2809845"/>
            <a:ext cx="38862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7F7F7F"/>
                </a:solidFill>
                <a:cs typeface="Estrangelo Edessa" panose="03080600000000000000" pitchFamily="66" charset="0"/>
              </a:rPr>
              <a:t>Hög prestanda</a:t>
            </a:r>
          </a:p>
        </p:txBody>
      </p:sp>
      <p:sp>
        <p:nvSpPr>
          <p:cNvPr id="2" name="Rettangolo 1"/>
          <p:cNvSpPr/>
          <p:nvPr/>
        </p:nvSpPr>
        <p:spPr>
          <a:xfrm>
            <a:off x="2628900" y="4509120"/>
            <a:ext cx="3886200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Roterbara</a:t>
            </a:r>
          </a:p>
        </p:txBody>
      </p:sp>
      <p:sp>
        <p:nvSpPr>
          <p:cNvPr id="10" name="CasellaDiTesto 7">
            <a:extLst>
              <a:ext uri="{FF2B5EF4-FFF2-40B4-BE49-F238E27FC236}">
                <a16:creationId xmlns:a16="http://schemas.microsoft.com/office/drawing/2014/main" id="{3262A5D7-79DC-4669-90FD-E26017578449}"/>
              </a:ext>
            </a:extLst>
          </p:cNvPr>
          <p:cNvSpPr txBox="1"/>
          <p:nvPr/>
        </p:nvSpPr>
        <p:spPr>
          <a:xfrm>
            <a:off x="2610266" y="3634510"/>
            <a:ext cx="38862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7F7F7F"/>
                </a:solidFill>
                <a:cs typeface="Estrangelo Edessa" panose="03080600000000000000" pitchFamily="66" charset="0"/>
              </a:rPr>
              <a:t>Finns i flera utföranden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eleven pl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88" y="2120496"/>
            <a:ext cx="6156178" cy="4310889"/>
          </a:xfrm>
          <a:prstGeom prst="rect">
            <a:avLst/>
          </a:prstGeom>
        </p:spPr>
      </p:pic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375" y="0"/>
            <a:ext cx="2288764" cy="6858000"/>
          </a:xfrm>
          <a:prstGeom prst="rect">
            <a:avLst/>
          </a:prstGeom>
        </p:spPr>
      </p:pic>
      <p:pic>
        <p:nvPicPr>
          <p:cNvPr id="6" name="Immagine 5" descr="eleven plus da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52400"/>
            <a:ext cx="2738438" cy="1752600"/>
          </a:xfrm>
          <a:prstGeom prst="rect">
            <a:avLst/>
          </a:prstGeom>
        </p:spPr>
      </p:pic>
      <p:pic>
        <p:nvPicPr>
          <p:cNvPr id="9" name="Immagine 8" descr="D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98034" cy="6858000"/>
          </a:xfrm>
          <a:prstGeom prst="rect">
            <a:avLst/>
          </a:prstGeom>
        </p:spPr>
      </p:pic>
      <p:pic>
        <p:nvPicPr>
          <p:cNvPr id="10" name="Immagine 9" descr="meditali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79" y="6093296"/>
            <a:ext cx="3003103" cy="676179"/>
          </a:xfrm>
          <a:prstGeom prst="rect">
            <a:avLst/>
          </a:prstGeom>
        </p:spPr>
      </p:pic>
      <p:sp>
        <p:nvSpPr>
          <p:cNvPr id="8" name="CasellaDiTesto 8">
            <a:extLst>
              <a:ext uri="{FF2B5EF4-FFF2-40B4-BE49-F238E27FC236}">
                <a16:creationId xmlns:a16="http://schemas.microsoft.com/office/drawing/2014/main" id="{27458E12-2706-42DD-8BF4-921C758F6226}"/>
              </a:ext>
            </a:extLst>
          </p:cNvPr>
          <p:cNvSpPr txBox="1"/>
          <p:nvPr/>
        </p:nvSpPr>
        <p:spPr>
          <a:xfrm>
            <a:off x="113787" y="462688"/>
            <a:ext cx="32766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2.60 Clipssystem </a:t>
            </a:r>
            <a:endParaRPr lang="it-IT" dirty="0">
              <a:solidFill>
                <a:srgbClr val="7F7F7F"/>
              </a:solidFill>
              <a:cs typeface="Estrangelo Edessa" panose="03080600000000000000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512" y="0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8034" cy="6858000"/>
          </a:xfrm>
          <a:prstGeom prst="rect">
            <a:avLst/>
          </a:prstGeom>
        </p:spPr>
      </p:pic>
      <p:pic>
        <p:nvPicPr>
          <p:cNvPr id="6" name="Immagine 5" descr="eleven plus da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118" y="56927"/>
            <a:ext cx="2057400" cy="14478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094291" y="1341315"/>
            <a:ext cx="330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Clipapplikator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11423" y="3833610"/>
            <a:ext cx="3276600" cy="584775"/>
          </a:xfrm>
          <a:prstGeom prst="rect">
            <a:avLst/>
          </a:prstGeom>
          <a:noFill/>
          <a:ln w="28575" cap="rnd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PTFE –hylsa för bättre glidning i biopsikanalen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78393" y="4799727"/>
            <a:ext cx="3276600" cy="1077218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Clipapplikatorn kommer utan hölje eftersom käftarna placerade i den distala delen är släta = ingen risk att skada biopsikanalen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643037" y="2508798"/>
            <a:ext cx="3947313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Unik på marknaden </a:t>
            </a:r>
          </a:p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Spänningskraft på Newton 3,90 N för bättre stabilitet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77388" y="3833609"/>
            <a:ext cx="3225924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Repositionerbara</a:t>
            </a:r>
          </a:p>
          <a:p>
            <a:pPr algn="ctr"/>
            <a:r>
              <a:rPr lang="it-IT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Roterbara 360 grader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375" y="0"/>
            <a:ext cx="2288764" cy="6858000"/>
          </a:xfrm>
          <a:prstGeom prst="rect">
            <a:avLst/>
          </a:prstGeom>
        </p:spPr>
      </p:pic>
      <p:pic>
        <p:nvPicPr>
          <p:cNvPr id="9" name="Immagine 8" descr="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98034" cy="6858000"/>
          </a:xfrm>
          <a:prstGeom prst="rect">
            <a:avLst/>
          </a:prstGeom>
        </p:spPr>
      </p:pic>
      <p:pic>
        <p:nvPicPr>
          <p:cNvPr id="10" name="Immagine 9" descr="medital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79" y="6093296"/>
            <a:ext cx="3003103" cy="676179"/>
          </a:xfrm>
          <a:prstGeom prst="rect">
            <a:avLst/>
          </a:prstGeom>
        </p:spPr>
      </p:pic>
      <p:sp>
        <p:nvSpPr>
          <p:cNvPr id="8" name="CasellaDiTesto 8">
            <a:extLst>
              <a:ext uri="{FF2B5EF4-FFF2-40B4-BE49-F238E27FC236}">
                <a16:creationId xmlns:a16="http://schemas.microsoft.com/office/drawing/2014/main" id="{27458E12-2706-42DD-8BF4-921C758F6226}"/>
              </a:ext>
            </a:extLst>
          </p:cNvPr>
          <p:cNvSpPr txBox="1"/>
          <p:nvPr/>
        </p:nvSpPr>
        <p:spPr>
          <a:xfrm>
            <a:off x="113787" y="462688"/>
            <a:ext cx="32766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2.66 Tatueringsmarkör</a:t>
            </a:r>
            <a:endParaRPr lang="it-IT" dirty="0">
              <a:solidFill>
                <a:srgbClr val="7F7F7F"/>
              </a:solidFill>
              <a:cs typeface="Estrangelo Edessa" panose="03080600000000000000" pitchFamily="66" charset="0"/>
            </a:endParaRPr>
          </a:p>
        </p:txBody>
      </p:sp>
      <p:pic>
        <p:nvPicPr>
          <p:cNvPr id="3" name="Bildobjekt 2" descr="En bild som visar foto, person, luft&#10;&#10;Automatiskt genererad beskrivning">
            <a:extLst>
              <a:ext uri="{FF2B5EF4-FFF2-40B4-BE49-F238E27FC236}">
                <a16:creationId xmlns:a16="http://schemas.microsoft.com/office/drawing/2014/main" id="{DACE2509-69EB-4DB5-AA3F-95295A755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254" y="2735044"/>
            <a:ext cx="2248661" cy="3024889"/>
          </a:xfrm>
          <a:prstGeom prst="rect">
            <a:avLst/>
          </a:prstGeom>
        </p:spPr>
      </p:pic>
      <p:pic>
        <p:nvPicPr>
          <p:cNvPr id="1026" name="Picture 2" descr="Find your Black Eye Endoscopic Marker tattoo Distributor">
            <a:extLst>
              <a:ext uri="{FF2B5EF4-FFF2-40B4-BE49-F238E27FC236}">
                <a16:creationId xmlns:a16="http://schemas.microsoft.com/office/drawing/2014/main" id="{B6439E9A-63B1-4A50-BC59-E1C90211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00" y="75870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th Lakes Medical Solutions: Black Eye - Black Eye Endoscopic Marker">
            <a:extLst>
              <a:ext uri="{FF2B5EF4-FFF2-40B4-BE49-F238E27FC236}">
                <a16:creationId xmlns:a16="http://schemas.microsoft.com/office/drawing/2014/main" id="{124ADE3C-9192-43C9-9EB7-C11EFBE82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31759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22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TABRU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757" y="3409199"/>
            <a:ext cx="4315843" cy="3022186"/>
          </a:xfrm>
          <a:prstGeom prst="rect">
            <a:avLst/>
          </a:prstGeom>
        </p:spPr>
      </p:pic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287" y="1240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98034" cy="6858000"/>
          </a:xfrm>
          <a:prstGeom prst="rect">
            <a:avLst/>
          </a:prstGeom>
        </p:spPr>
      </p:pic>
      <p:pic>
        <p:nvPicPr>
          <p:cNvPr id="6" name="Immagine 5" descr="ITABRUSH DA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81000"/>
            <a:ext cx="3163824" cy="1088136"/>
          </a:xfrm>
          <a:prstGeom prst="rect">
            <a:avLst/>
          </a:prstGeom>
        </p:spPr>
      </p:pic>
      <p:pic>
        <p:nvPicPr>
          <p:cNvPr id="7" name="Immagine 6" descr="meditali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79" y="6093296"/>
            <a:ext cx="3003103" cy="6761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238ECB-3C11-48B3-9046-A37627ACDE33}"/>
              </a:ext>
            </a:extLst>
          </p:cNvPr>
          <p:cNvSpPr txBox="1"/>
          <p:nvPr/>
        </p:nvSpPr>
        <p:spPr>
          <a:xfrm>
            <a:off x="113787" y="462688"/>
            <a:ext cx="3772414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2.69 Borstar Rengöring </a:t>
            </a:r>
            <a:r>
              <a:rPr lang="sv-SE" dirty="0" err="1">
                <a:solidFill>
                  <a:srgbClr val="7F7F7F"/>
                </a:solidFill>
                <a:cs typeface="Estrangelo Edessa" panose="03080600000000000000" pitchFamily="66" charset="0"/>
              </a:rPr>
              <a:t>dubbeländade</a:t>
            </a:r>
            <a:endParaRPr lang="it-IT" dirty="0">
              <a:solidFill>
                <a:srgbClr val="7F7F7F"/>
              </a:solidFill>
              <a:cs typeface="Estrangelo Edessa" panose="03080600000000000000" pitchFamily="66" charset="0"/>
            </a:endParaRPr>
          </a:p>
        </p:txBody>
      </p:sp>
      <p:sp>
        <p:nvSpPr>
          <p:cNvPr id="10" name="CasellaDiTesto 7">
            <a:extLst>
              <a:ext uri="{FF2B5EF4-FFF2-40B4-BE49-F238E27FC236}">
                <a16:creationId xmlns:a16="http://schemas.microsoft.com/office/drawing/2014/main" id="{BD4DE955-1DBE-40B2-854E-D7A2FB9193EE}"/>
              </a:ext>
            </a:extLst>
          </p:cNvPr>
          <p:cNvSpPr txBox="1"/>
          <p:nvPr/>
        </p:nvSpPr>
        <p:spPr>
          <a:xfrm>
            <a:off x="2819400" y="3124104"/>
            <a:ext cx="3505200" cy="33855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Många täta strån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11" name="CasellaDiTesto 8">
            <a:extLst>
              <a:ext uri="{FF2B5EF4-FFF2-40B4-BE49-F238E27FC236}">
                <a16:creationId xmlns:a16="http://schemas.microsoft.com/office/drawing/2014/main" id="{0D63386C-D486-4701-9B5E-84C6C9435742}"/>
              </a:ext>
            </a:extLst>
          </p:cNvPr>
          <p:cNvSpPr txBox="1"/>
          <p:nvPr/>
        </p:nvSpPr>
        <p:spPr>
          <a:xfrm>
            <a:off x="2819400" y="2298114"/>
            <a:ext cx="3505200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Kateter i </a:t>
            </a:r>
            <a:r>
              <a:rPr lang="sv-SE" sz="1600" dirty="0" err="1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Pebax</a:t>
            </a:r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 som inte deformeras</a:t>
            </a:r>
          </a:p>
          <a:p>
            <a:pPr algn="ctr"/>
            <a:r>
              <a:rPr lang="sv-SE" sz="1600" dirty="0" err="1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Atraumatisk</a:t>
            </a:r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 topp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13" name="CasellaDiTesto 8">
            <a:extLst>
              <a:ext uri="{FF2B5EF4-FFF2-40B4-BE49-F238E27FC236}">
                <a16:creationId xmlns:a16="http://schemas.microsoft.com/office/drawing/2014/main" id="{C2748D00-1BB0-4EAC-8829-1E381C69BFF3}"/>
              </a:ext>
            </a:extLst>
          </p:cNvPr>
          <p:cNvSpPr txBox="1"/>
          <p:nvPr/>
        </p:nvSpPr>
        <p:spPr>
          <a:xfrm>
            <a:off x="2843513" y="1718346"/>
            <a:ext cx="3505200" cy="33855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Dubbel eller trippel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36" y="0"/>
            <a:ext cx="2288764" cy="6868663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72667" cy="6858000"/>
          </a:xfrm>
          <a:prstGeom prst="rect">
            <a:avLst/>
          </a:prstGeom>
        </p:spPr>
      </p:pic>
      <p:pic>
        <p:nvPicPr>
          <p:cNvPr id="6" name="Immagine 5" descr="meditali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052" y="1211305"/>
            <a:ext cx="5559896" cy="125186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57F81A3-5CD4-487C-90BC-54B98685B09A}"/>
              </a:ext>
            </a:extLst>
          </p:cNvPr>
          <p:cNvSpPr txBox="1"/>
          <p:nvPr/>
        </p:nvSpPr>
        <p:spPr>
          <a:xfrm>
            <a:off x="1957668" y="2708920"/>
            <a:ext cx="5394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Vår samarbetspartner är Meditalia i Palermo, Italien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Funnits på marknaden sedan 1987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2003 lanserar de sitt egna märke “</a:t>
            </a:r>
            <a:r>
              <a:rPr lang="sv-SE" dirty="0" err="1"/>
              <a:t>Itaflex</a:t>
            </a:r>
            <a:r>
              <a:rPr lang="sv-SE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Marknadsförs i 25 länder i Europa och Asien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Tillverkning i Europa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Utvecklar just nu en ny typ av biopsitång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76420C-22A6-4235-8008-CE88EB5D9CC2}"/>
              </a:ext>
            </a:extLst>
          </p:cNvPr>
          <p:cNvPicPr/>
          <p:nvPr/>
        </p:nvPicPr>
        <p:blipFill rotWithShape="1">
          <a:blip r:embed="rId6"/>
          <a:srcRect l="34226" t="42034" r="31547" b="6232"/>
          <a:stretch/>
        </p:blipFill>
        <p:spPr bwMode="auto">
          <a:xfrm>
            <a:off x="3203848" y="4817594"/>
            <a:ext cx="2172667" cy="1851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4683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212" y="0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72667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204921" y="3257108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  <a:cs typeface="Eurostile"/>
              </a:rPr>
              <a:t>TACK!</a:t>
            </a:r>
            <a:endParaRPr lang="it-IT" sz="54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emia" panose="020B0503040102020104" pitchFamily="34" charset="0"/>
              <a:cs typeface="Eurostile"/>
            </a:endParaRPr>
          </a:p>
        </p:txBody>
      </p:sp>
      <p:pic>
        <p:nvPicPr>
          <p:cNvPr id="2" name="Immagine 5" descr="meditalia.png">
            <a:extLst>
              <a:ext uri="{FF2B5EF4-FFF2-40B4-BE49-F238E27FC236}">
                <a16:creationId xmlns:a16="http://schemas.microsoft.com/office/drawing/2014/main" id="{E1DF4CF2-8C39-4E14-99A2-D9D482085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052" y="1211305"/>
            <a:ext cx="5559896" cy="12518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the bl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380618" cy="5868562"/>
          </a:xfrm>
          <a:prstGeom prst="rect">
            <a:avLst/>
          </a:prstGeom>
        </p:spPr>
      </p:pic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36" y="-8750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750"/>
            <a:ext cx="2098034" cy="6858000"/>
          </a:xfrm>
          <a:prstGeom prst="rect">
            <a:avLst/>
          </a:prstGeom>
        </p:spPr>
      </p:pic>
      <p:pic>
        <p:nvPicPr>
          <p:cNvPr id="6" name="Immagine 5" descr="the block da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13944"/>
            <a:ext cx="3374136" cy="896112"/>
          </a:xfrm>
          <a:prstGeom prst="rect">
            <a:avLst/>
          </a:prstGeom>
        </p:spPr>
      </p:pic>
      <p:pic>
        <p:nvPicPr>
          <p:cNvPr id="8" name="Immagine 7" descr="meditali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79" y="6093296"/>
            <a:ext cx="3003103" cy="6761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A1B110-0C84-4344-AB17-983EE9A73765}"/>
              </a:ext>
            </a:extLst>
          </p:cNvPr>
          <p:cNvSpPr txBox="1"/>
          <p:nvPr/>
        </p:nvSpPr>
        <p:spPr>
          <a:xfrm>
            <a:off x="113787" y="462688"/>
            <a:ext cx="32766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2.10 Bitmunstycken engångs</a:t>
            </a:r>
            <a:endParaRPr lang="it-IT" dirty="0">
              <a:solidFill>
                <a:srgbClr val="7F7F7F"/>
              </a:solidFill>
              <a:cs typeface="Estrangelo Edessa" panose="03080600000000000000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236" y="0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72" y="4554"/>
            <a:ext cx="2098034" cy="6858000"/>
          </a:xfrm>
          <a:prstGeom prst="rect">
            <a:avLst/>
          </a:prstGeom>
        </p:spPr>
      </p:pic>
      <p:pic>
        <p:nvPicPr>
          <p:cNvPr id="6" name="Immagine 5" descr="the block da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697" y="533400"/>
            <a:ext cx="2800303" cy="74371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78603" y="1295400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Bitmunstycke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71800" y="2438400"/>
            <a:ext cx="3505200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I polypropen för engångsbruk. </a:t>
            </a:r>
          </a:p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Den anpassar sig perfekt till munhålan med en bred nedre del för tungan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17615" y="4718124"/>
            <a:ext cx="3505200" cy="33855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Finns i variant för att koppla till oxygen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11" name="CasellaDiTesto 8">
            <a:extLst>
              <a:ext uri="{FF2B5EF4-FFF2-40B4-BE49-F238E27FC236}">
                <a16:creationId xmlns:a16="http://schemas.microsoft.com/office/drawing/2014/main" id="{8AAF7D12-E485-477F-A552-711FB54D61D6}"/>
              </a:ext>
            </a:extLst>
          </p:cNvPr>
          <p:cNvSpPr txBox="1"/>
          <p:nvPr/>
        </p:nvSpPr>
        <p:spPr>
          <a:xfrm>
            <a:off x="2977609" y="3701373"/>
            <a:ext cx="3505200" cy="5847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För vuxna och barn</a:t>
            </a:r>
          </a:p>
          <a:p>
            <a:pPr algn="ctr"/>
            <a:r>
              <a:rPr lang="sv-SE" sz="1600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Med eller utan huvudband</a:t>
            </a:r>
            <a:endParaRPr lang="it-IT" sz="1600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ybr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92964"/>
            <a:ext cx="6048672" cy="4235607"/>
          </a:xfrm>
          <a:prstGeom prst="rect">
            <a:avLst/>
          </a:prstGeom>
        </p:spPr>
      </p:pic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306" y="0"/>
            <a:ext cx="231369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2121345" cy="6858000"/>
          </a:xfrm>
          <a:prstGeom prst="rect">
            <a:avLst/>
          </a:prstGeom>
        </p:spPr>
      </p:pic>
      <p:pic>
        <p:nvPicPr>
          <p:cNvPr id="6" name="Immagine 5" descr="hybrida da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700" y="389429"/>
            <a:ext cx="2977211" cy="1080000"/>
          </a:xfrm>
          <a:prstGeom prst="rect">
            <a:avLst/>
          </a:prstGeom>
        </p:spPr>
      </p:pic>
      <p:pic>
        <p:nvPicPr>
          <p:cNvPr id="8" name="Immagine 7" descr="meditali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79" y="6093296"/>
            <a:ext cx="3003103" cy="6761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4F531B-E9CA-4BB4-9A07-D015B94698D8}"/>
              </a:ext>
            </a:extLst>
          </p:cNvPr>
          <p:cNvSpPr txBox="1"/>
          <p:nvPr/>
        </p:nvSpPr>
        <p:spPr>
          <a:xfrm>
            <a:off x="113787" y="476672"/>
            <a:ext cx="32766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2.16 Slyngor </a:t>
            </a:r>
            <a:r>
              <a:rPr lang="sv-SE" dirty="0" err="1">
                <a:solidFill>
                  <a:srgbClr val="7F7F7F"/>
                </a:solidFill>
                <a:cs typeface="Estrangelo Edessa" panose="03080600000000000000" pitchFamily="66" charset="0"/>
              </a:rPr>
              <a:t>gastro</a:t>
            </a:r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 </a:t>
            </a:r>
            <a:endParaRPr lang="it-IT" dirty="0">
              <a:solidFill>
                <a:srgbClr val="7F7F7F"/>
              </a:solidFill>
              <a:cs typeface="Estrangelo Edessa" panose="03080600000000000000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236" y="4554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0" y="-4554"/>
            <a:ext cx="2098034" cy="6858000"/>
          </a:xfrm>
          <a:prstGeom prst="rect">
            <a:avLst/>
          </a:prstGeom>
        </p:spPr>
      </p:pic>
      <p:pic>
        <p:nvPicPr>
          <p:cNvPr id="6" name="Immagine 5" descr="hybrida da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52400"/>
            <a:ext cx="3066676" cy="11124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69005" y="1212000"/>
            <a:ext cx="376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Polypsnara gastro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784436" y="2356336"/>
            <a:ext cx="3276600" cy="147732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Diametern på de två vridna trådarna är som om det är en tredje tråd och detta ger snaran mer stabilitet vid borttagande av polyper</a:t>
            </a:r>
            <a:endParaRPr lang="it-IT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12" name="CasellaDiTesto 8">
            <a:extLst>
              <a:ext uri="{FF2B5EF4-FFF2-40B4-BE49-F238E27FC236}">
                <a16:creationId xmlns:a16="http://schemas.microsoft.com/office/drawing/2014/main" id="{16D2D729-12C0-4C1B-8BCD-EB2F8978B4F5}"/>
              </a:ext>
            </a:extLst>
          </p:cNvPr>
          <p:cNvSpPr txBox="1"/>
          <p:nvPr/>
        </p:nvSpPr>
        <p:spPr>
          <a:xfrm>
            <a:off x="2369005" y="4282237"/>
            <a:ext cx="424411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sv-SE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3-ringshandtag</a:t>
            </a:r>
          </a:p>
        </p:txBody>
      </p:sp>
      <p:sp>
        <p:nvSpPr>
          <p:cNvPr id="13" name="Rettangolo 1">
            <a:extLst>
              <a:ext uri="{FF2B5EF4-FFF2-40B4-BE49-F238E27FC236}">
                <a16:creationId xmlns:a16="http://schemas.microsoft.com/office/drawing/2014/main" id="{449F5D4A-504A-4F2F-9DD2-84889093BEA4}"/>
              </a:ext>
            </a:extLst>
          </p:cNvPr>
          <p:cNvSpPr/>
          <p:nvPr/>
        </p:nvSpPr>
        <p:spPr>
          <a:xfrm>
            <a:off x="2515285" y="4998824"/>
            <a:ext cx="3886200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Roterbar 1:1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viper mo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06" y="1412775"/>
            <a:ext cx="7063064" cy="4945939"/>
          </a:xfrm>
          <a:prstGeom prst="rect">
            <a:avLst/>
          </a:prstGeom>
        </p:spPr>
      </p:pic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722" y="-2161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98034" cy="6858000"/>
          </a:xfrm>
          <a:prstGeom prst="rect">
            <a:avLst/>
          </a:prstGeom>
        </p:spPr>
      </p:pic>
      <p:pic>
        <p:nvPicPr>
          <p:cNvPr id="8" name="Immagine 7" descr="viper da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554" y="229850"/>
            <a:ext cx="2688336" cy="1371600"/>
          </a:xfrm>
          <a:prstGeom prst="rect">
            <a:avLst/>
          </a:prstGeom>
        </p:spPr>
      </p:pic>
      <p:pic>
        <p:nvPicPr>
          <p:cNvPr id="6" name="Immagine 5" descr="meditali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79" y="6093296"/>
            <a:ext cx="3003103" cy="676179"/>
          </a:xfrm>
          <a:prstGeom prst="rect">
            <a:avLst/>
          </a:prstGeom>
        </p:spPr>
      </p:pic>
      <p:sp>
        <p:nvSpPr>
          <p:cNvPr id="7" name="CasellaDiTesto 8">
            <a:extLst>
              <a:ext uri="{FF2B5EF4-FFF2-40B4-BE49-F238E27FC236}">
                <a16:creationId xmlns:a16="http://schemas.microsoft.com/office/drawing/2014/main" id="{14568B61-CCAE-442E-A0F1-B93CE28CB14D}"/>
              </a:ext>
            </a:extLst>
          </p:cNvPr>
          <p:cNvSpPr txBox="1"/>
          <p:nvPr/>
        </p:nvSpPr>
        <p:spPr>
          <a:xfrm>
            <a:off x="113787" y="462688"/>
            <a:ext cx="32766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2.17 Slyngor colon</a:t>
            </a:r>
            <a:endParaRPr lang="it-IT" dirty="0">
              <a:solidFill>
                <a:srgbClr val="7F7F7F"/>
              </a:solidFill>
              <a:cs typeface="Estrangelo Edessa" panose="03080600000000000000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236" y="4554"/>
            <a:ext cx="2288764" cy="6858000"/>
          </a:xfrm>
          <a:prstGeom prst="rect">
            <a:avLst/>
          </a:prstGeom>
        </p:spPr>
      </p:pic>
      <p:pic>
        <p:nvPicPr>
          <p:cNvPr id="5" name="Immagine 4" descr="D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3" y="4554"/>
            <a:ext cx="2098034" cy="6858000"/>
          </a:xfrm>
          <a:prstGeom prst="rect">
            <a:avLst/>
          </a:prstGeom>
        </p:spPr>
      </p:pic>
      <p:pic>
        <p:nvPicPr>
          <p:cNvPr id="6" name="Immagine 5" descr="viper da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537" y="235948"/>
            <a:ext cx="2288764" cy="116773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65324" y="1366391"/>
            <a:ext cx="3550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Polypsnara colon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90800" y="2406463"/>
            <a:ext cx="3886200" cy="12003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Den superstela monofilamentsnaran med diameter på 0,86 mm säkerställer ett bättre grepp vid borttagande av flata lesioner. </a:t>
            </a:r>
            <a:endParaRPr lang="it-IT" dirty="0">
              <a:solidFill>
                <a:srgbClr val="7F7F7F"/>
              </a:solidFill>
              <a:latin typeface="+mj-lt"/>
              <a:cs typeface="Estrangelo Edessa" panose="03080600000000000000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470797" y="3944112"/>
            <a:ext cx="424411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sv-SE" dirty="0" err="1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Atramautisk</a:t>
            </a:r>
            <a:r>
              <a:rPr lang="sv-SE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 och rundad spets</a:t>
            </a:r>
          </a:p>
        </p:txBody>
      </p:sp>
      <p:sp>
        <p:nvSpPr>
          <p:cNvPr id="2" name="Rettangolo 1"/>
          <p:cNvSpPr/>
          <p:nvPr/>
        </p:nvSpPr>
        <p:spPr>
          <a:xfrm>
            <a:off x="2628771" y="5253154"/>
            <a:ext cx="3886200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Roterbar 1:1</a:t>
            </a:r>
          </a:p>
        </p:txBody>
      </p:sp>
      <p:sp>
        <p:nvSpPr>
          <p:cNvPr id="11" name="CasellaDiTesto 8">
            <a:extLst>
              <a:ext uri="{FF2B5EF4-FFF2-40B4-BE49-F238E27FC236}">
                <a16:creationId xmlns:a16="http://schemas.microsoft.com/office/drawing/2014/main" id="{7E9F2BA0-4D1D-4CB5-9D70-86AE0D96B3CD}"/>
              </a:ext>
            </a:extLst>
          </p:cNvPr>
          <p:cNvSpPr txBox="1"/>
          <p:nvPr/>
        </p:nvSpPr>
        <p:spPr>
          <a:xfrm>
            <a:off x="2518799" y="4598633"/>
            <a:ext cx="424411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sv-SE" dirty="0">
                <a:solidFill>
                  <a:srgbClr val="7F7F7F"/>
                </a:solidFill>
                <a:latin typeface="+mj-lt"/>
                <a:cs typeface="Estrangelo Edessa" panose="03080600000000000000" pitchFamily="66" charset="0"/>
              </a:rPr>
              <a:t>3-ringshandtag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net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74" y="2216045"/>
            <a:ext cx="6550436" cy="3150556"/>
          </a:xfrm>
          <a:prstGeom prst="rect">
            <a:avLst/>
          </a:prstGeom>
        </p:spPr>
      </p:pic>
      <p:pic>
        <p:nvPicPr>
          <p:cNvPr id="11" name="Immagine 10" descr="netis da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362" y="293511"/>
            <a:ext cx="2817391" cy="1080000"/>
          </a:xfrm>
          <a:prstGeom prst="rect">
            <a:avLst/>
          </a:prstGeom>
        </p:spPr>
      </p:pic>
      <p:pic>
        <p:nvPicPr>
          <p:cNvPr id="13" name="Immagine 12" descr="S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58" y="13585"/>
            <a:ext cx="2288764" cy="6858000"/>
          </a:xfrm>
          <a:prstGeom prst="rect">
            <a:avLst/>
          </a:prstGeom>
        </p:spPr>
      </p:pic>
      <p:pic>
        <p:nvPicPr>
          <p:cNvPr id="14" name="Immagine 13" descr="D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734" y="-4476"/>
            <a:ext cx="2098034" cy="6858000"/>
          </a:xfrm>
          <a:prstGeom prst="rect">
            <a:avLst/>
          </a:prstGeom>
        </p:spPr>
      </p:pic>
      <p:pic>
        <p:nvPicPr>
          <p:cNvPr id="6" name="Immagine 5" descr="meditali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79" y="6093296"/>
            <a:ext cx="3003103" cy="676179"/>
          </a:xfrm>
          <a:prstGeom prst="rect">
            <a:avLst/>
          </a:prstGeom>
        </p:spPr>
      </p:pic>
      <p:sp>
        <p:nvSpPr>
          <p:cNvPr id="7" name="CasellaDiTesto 8">
            <a:extLst>
              <a:ext uri="{FF2B5EF4-FFF2-40B4-BE49-F238E27FC236}">
                <a16:creationId xmlns:a16="http://schemas.microsoft.com/office/drawing/2014/main" id="{5CFB7B9F-2932-49DC-80F4-88E107013A61}"/>
              </a:ext>
            </a:extLst>
          </p:cNvPr>
          <p:cNvSpPr txBox="1"/>
          <p:nvPr/>
        </p:nvSpPr>
        <p:spPr>
          <a:xfrm>
            <a:off x="113787" y="462688"/>
            <a:ext cx="32766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7F7F7F"/>
                </a:solidFill>
                <a:cs typeface="Estrangelo Edessa" panose="03080600000000000000" pitchFamily="66" charset="0"/>
              </a:rPr>
              <a:t>2.20, 2.21 Polypfångare</a:t>
            </a:r>
            <a:endParaRPr lang="it-IT" dirty="0">
              <a:solidFill>
                <a:srgbClr val="7F7F7F"/>
              </a:solidFill>
              <a:cs typeface="Estrangelo Edessa" panose="03080600000000000000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534</Words>
  <Application>Microsoft Office PowerPoint</Application>
  <PresentationFormat>Bildspel på skärmen (4:3)</PresentationFormat>
  <Paragraphs>93</Paragraphs>
  <Slides>27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2" baseType="lpstr">
      <vt:lpstr>Aharoni</vt:lpstr>
      <vt:lpstr>Arial</vt:lpstr>
      <vt:lpstr>Calibri</vt:lpstr>
      <vt:lpstr>Euphemia</vt:lpstr>
      <vt:lpstr>Tema di Office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Rosalia rappa</dc:creator>
  <cp:lastModifiedBy>Sophie Reppling</cp:lastModifiedBy>
  <cp:revision>126</cp:revision>
  <cp:lastPrinted>2020-10-01T07:17:28Z</cp:lastPrinted>
  <dcterms:created xsi:type="dcterms:W3CDTF">2019-02-01T13:37:53Z</dcterms:created>
  <dcterms:modified xsi:type="dcterms:W3CDTF">2020-10-01T07:26:05Z</dcterms:modified>
</cp:coreProperties>
</file>